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8" r:id="rId5"/>
    <p:sldId id="259" r:id="rId6"/>
    <p:sldId id="261" r:id="rId7"/>
    <p:sldId id="262" r:id="rId8"/>
    <p:sldId id="266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77" d="100"/>
          <a:sy n="77" d="100"/>
        </p:scale>
        <p:origin x="-117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0196173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6721160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4168752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0911834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2491720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046726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7067397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968299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784251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768489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2507605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DA704-A477-45AB-8034-D98FD3675E74}" type="datetimeFigureOut">
              <a:rPr lang="ru-RU" smtClean="0"/>
              <a:pPr/>
              <a:t>12.01.2022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97458-4589-4EE1-AD59-819B6541119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140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2656"/>
            <a:ext cx="9144000" cy="633670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352839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5300" b="1" dirty="0" smtClean="0">
                <a:solidFill>
                  <a:srgbClr val="0070C0"/>
                </a:solidFill>
              </a:rPr>
              <a:t>Принятие </a:t>
            </a:r>
            <a:r>
              <a:rPr lang="ru-RU" sz="5300" b="1" dirty="0">
                <a:solidFill>
                  <a:srgbClr val="0070C0"/>
                </a:solidFill>
              </a:rPr>
              <a:t>решений, </a:t>
            </a:r>
            <a:r>
              <a:rPr lang="ru-RU" sz="5300" b="1" dirty="0" smtClean="0">
                <a:solidFill>
                  <a:srgbClr val="0070C0"/>
                </a:solidFill>
              </a:rPr>
              <a:t/>
            </a:r>
            <a:br>
              <a:rPr lang="ru-RU" sz="5300" b="1" dirty="0" smtClean="0">
                <a:solidFill>
                  <a:srgbClr val="0070C0"/>
                </a:solidFill>
              </a:rPr>
            </a:br>
            <a:r>
              <a:rPr lang="ru-RU" sz="5300" b="1" dirty="0" smtClean="0">
                <a:solidFill>
                  <a:srgbClr val="0070C0"/>
                </a:solidFill>
              </a:rPr>
              <a:t>решение </a:t>
            </a:r>
            <a:r>
              <a:rPr lang="ru-RU" sz="5300" b="1" dirty="0">
                <a:solidFill>
                  <a:srgbClr val="0070C0"/>
                </a:solidFill>
              </a:rPr>
              <a:t>и выбор, </a:t>
            </a:r>
            <a:r>
              <a:rPr lang="ru-RU" sz="5300" b="1" dirty="0" smtClean="0">
                <a:solidFill>
                  <a:srgbClr val="0070C0"/>
                </a:solidFill>
              </a:rPr>
              <a:t/>
            </a:r>
            <a:br>
              <a:rPr lang="ru-RU" sz="5300" b="1" dirty="0" smtClean="0">
                <a:solidFill>
                  <a:srgbClr val="0070C0"/>
                </a:solidFill>
              </a:rPr>
            </a:br>
            <a:r>
              <a:rPr lang="ru-RU" sz="5300" b="1" dirty="0" smtClean="0">
                <a:solidFill>
                  <a:srgbClr val="0070C0"/>
                </a:solidFill>
              </a:rPr>
              <a:t>процесс </a:t>
            </a:r>
            <a:r>
              <a:rPr lang="ru-RU" sz="5300" b="1" dirty="0">
                <a:solidFill>
                  <a:srgbClr val="0070C0"/>
                </a:solidFill>
              </a:rPr>
              <a:t>принятия решений</a:t>
            </a:r>
            <a:r>
              <a:rPr lang="ru-RU" sz="5300" dirty="0">
                <a:solidFill>
                  <a:srgbClr val="0070C0"/>
                </a:solidFill>
              </a:rPr>
              <a:t/>
            </a:r>
            <a:br>
              <a:rPr lang="ru-RU" sz="5300" dirty="0">
                <a:solidFill>
                  <a:srgbClr val="0070C0"/>
                </a:solidFill>
              </a:rPr>
            </a:br>
            <a:endParaRPr lang="ru-RU" sz="53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anchor="t">
            <a:noAutofit/>
          </a:bodyPr>
          <a:lstStyle/>
          <a:p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принятия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решения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Теория принятия решений применима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объектам </a:t>
            </a:r>
            <a:r>
              <a:rPr lang="ru-RU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различной природы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различных условиях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существования</a:t>
            </a:r>
            <a:endParaRPr lang="ru-RU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348880"/>
            <a:ext cx="1872208" cy="10081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существует </a:t>
            </a: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некоторая проблема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789040"/>
            <a:ext cx="2088232" cy="1800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имеется </a:t>
            </a: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несколько вариантов решения проблемы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4437112"/>
            <a:ext cx="3096344" cy="19442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присутствуют факторы, накладывающие определенные ограничения на возможные пути решения проблемы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72200" y="3356992"/>
            <a:ext cx="2376264" cy="33843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имеется человек или группа лиц, которые заинтересованы в разрешении проблемы, имеют полномочия для выбора и несут ответственность за выполнение принятого решения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2060848"/>
            <a:ext cx="3600400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Формальные методы принятия решения полезны в следующих случаях:</a:t>
            </a:r>
            <a:endParaRPr lang="ru-RU" sz="2000" dirty="0"/>
          </a:p>
        </p:txBody>
      </p:sp>
      <p:cxnSp>
        <p:nvCxnSpPr>
          <p:cNvPr id="11" name="Соединительная линия уступом 10"/>
          <p:cNvCxnSpPr>
            <a:stCxn id="8" idx="1"/>
            <a:endCxn id="4" idx="3"/>
          </p:cNvCxnSpPr>
          <p:nvPr/>
        </p:nvCxnSpPr>
        <p:spPr>
          <a:xfrm rot="10800000" flipV="1">
            <a:off x="2195736" y="2636912"/>
            <a:ext cx="864096" cy="21602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>
            <a:stCxn id="8" idx="2"/>
            <a:endCxn id="5" idx="0"/>
          </p:cNvCxnSpPr>
          <p:nvPr/>
        </p:nvCxnSpPr>
        <p:spPr>
          <a:xfrm rot="5400000">
            <a:off x="2897814" y="1826822"/>
            <a:ext cx="576064" cy="334837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>
            <a:stCxn id="8" idx="2"/>
            <a:endCxn id="6" idx="0"/>
          </p:cNvCxnSpPr>
          <p:nvPr/>
        </p:nvCxnSpPr>
        <p:spPr>
          <a:xfrm rot="5400000">
            <a:off x="4049942" y="3627022"/>
            <a:ext cx="1224136" cy="39604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hape 17"/>
          <p:cNvCxnSpPr>
            <a:endCxn id="7" idx="0"/>
          </p:cNvCxnSpPr>
          <p:nvPr/>
        </p:nvCxnSpPr>
        <p:spPr>
          <a:xfrm>
            <a:off x="6660232" y="2636912"/>
            <a:ext cx="900100" cy="72008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2800" dirty="0"/>
              <a:t>Жизненный цикл </a:t>
            </a:r>
            <a:r>
              <a:rPr lang="ru-RU" sz="2800" dirty="0" smtClean="0"/>
              <a:t>решения проблемы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16016" y="620688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1052736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5373216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484784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2348880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4509120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3212976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3645024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1916832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16016" y="4077072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716016" y="2780928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716016" y="4941168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716016" y="5805264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508104" y="5085184"/>
            <a:ext cx="50405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5220072" y="6021288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hape 19"/>
          <p:cNvCxnSpPr>
            <a:endCxn id="3" idx="3"/>
          </p:cNvCxnSpPr>
          <p:nvPr/>
        </p:nvCxnSpPr>
        <p:spPr>
          <a:xfrm rot="16200000" flipV="1">
            <a:off x="3221850" y="2798930"/>
            <a:ext cx="5220580" cy="122413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>
            <a:stCxn id="8" idx="3"/>
            <a:endCxn id="16" idx="1"/>
          </p:cNvCxnSpPr>
          <p:nvPr/>
        </p:nvCxnSpPr>
        <p:spPr>
          <a:xfrm>
            <a:off x="5220072" y="4689140"/>
            <a:ext cx="288032" cy="57606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hape 25"/>
          <p:cNvCxnSpPr>
            <a:stCxn id="16" idx="0"/>
            <a:endCxn id="4" idx="3"/>
          </p:cNvCxnSpPr>
          <p:nvPr/>
        </p:nvCxnSpPr>
        <p:spPr>
          <a:xfrm rot="16200000" flipV="1">
            <a:off x="3563888" y="2888940"/>
            <a:ext cx="3852428" cy="5400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>
            <a:stCxn id="4" idx="1"/>
            <a:endCxn id="10" idx="1"/>
          </p:cNvCxnSpPr>
          <p:nvPr/>
        </p:nvCxnSpPr>
        <p:spPr>
          <a:xfrm rot="10800000" flipV="1">
            <a:off x="4716016" y="1232756"/>
            <a:ext cx="12700" cy="2592288"/>
          </a:xfrm>
          <a:prstGeom prst="bentConnector3">
            <a:avLst>
              <a:gd name="adj1" fmla="val 600000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>
            <a:stCxn id="8" idx="3"/>
            <a:endCxn id="10" idx="3"/>
          </p:cNvCxnSpPr>
          <p:nvPr/>
        </p:nvCxnSpPr>
        <p:spPr>
          <a:xfrm flipV="1">
            <a:off x="5220072" y="3825044"/>
            <a:ext cx="12700" cy="864096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31"/>
          <p:cNvCxnSpPr>
            <a:stCxn id="8" idx="3"/>
            <a:endCxn id="9" idx="3"/>
          </p:cNvCxnSpPr>
          <p:nvPr/>
        </p:nvCxnSpPr>
        <p:spPr>
          <a:xfrm flipV="1">
            <a:off x="5220072" y="3392996"/>
            <a:ext cx="12700" cy="1296144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ная линия уступом 33"/>
          <p:cNvCxnSpPr>
            <a:stCxn id="8" idx="3"/>
            <a:endCxn id="13" idx="3"/>
          </p:cNvCxnSpPr>
          <p:nvPr/>
        </p:nvCxnSpPr>
        <p:spPr>
          <a:xfrm flipV="1">
            <a:off x="5220072" y="2960948"/>
            <a:ext cx="12700" cy="1728192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>
            <a:stCxn id="8" idx="3"/>
            <a:endCxn id="7" idx="3"/>
          </p:cNvCxnSpPr>
          <p:nvPr/>
        </p:nvCxnSpPr>
        <p:spPr>
          <a:xfrm flipV="1">
            <a:off x="5220072" y="2528900"/>
            <a:ext cx="12700" cy="2160240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>
            <a:stCxn id="13" idx="1"/>
            <a:endCxn id="7" idx="1"/>
          </p:cNvCxnSpPr>
          <p:nvPr/>
        </p:nvCxnSpPr>
        <p:spPr>
          <a:xfrm rot="10800000">
            <a:off x="4716016" y="2528900"/>
            <a:ext cx="12700" cy="432048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hape 40"/>
          <p:cNvCxnSpPr>
            <a:stCxn id="13" idx="1"/>
            <a:endCxn id="11" idx="1"/>
          </p:cNvCxnSpPr>
          <p:nvPr/>
        </p:nvCxnSpPr>
        <p:spPr>
          <a:xfrm rot="10800000">
            <a:off x="4716016" y="2096852"/>
            <a:ext cx="12700" cy="864096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ная линия уступом 43"/>
          <p:cNvCxnSpPr>
            <a:stCxn id="13" idx="1"/>
            <a:endCxn id="6" idx="1"/>
          </p:cNvCxnSpPr>
          <p:nvPr/>
        </p:nvCxnSpPr>
        <p:spPr>
          <a:xfrm rot="10800000">
            <a:off x="4716016" y="1664804"/>
            <a:ext cx="12700" cy="1296144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Соединительная линия уступом 45"/>
          <p:cNvCxnSpPr>
            <a:stCxn id="13" idx="1"/>
            <a:endCxn id="4" idx="1"/>
          </p:cNvCxnSpPr>
          <p:nvPr/>
        </p:nvCxnSpPr>
        <p:spPr>
          <a:xfrm rot="10800000">
            <a:off x="4716016" y="1232756"/>
            <a:ext cx="12700" cy="1728192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7020272" y="1919148"/>
            <a:ext cx="216024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Участники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0:ВП, АГ</a:t>
            </a:r>
          </a:p>
          <a:p>
            <a:r>
              <a:rPr lang="ru-RU" dirty="0" smtClean="0"/>
              <a:t>1:ВП, ЛПР, К</a:t>
            </a:r>
          </a:p>
          <a:p>
            <a:r>
              <a:rPr lang="ru-RU" dirty="0" smtClean="0"/>
              <a:t>2:ЛПР, ВП</a:t>
            </a:r>
          </a:p>
          <a:p>
            <a:r>
              <a:rPr lang="ru-RU" dirty="0" smtClean="0"/>
              <a:t>3:ЛПР, К, Э</a:t>
            </a:r>
          </a:p>
          <a:p>
            <a:r>
              <a:rPr lang="ru-RU" dirty="0" smtClean="0"/>
              <a:t>4:ЛПР, К, Э</a:t>
            </a:r>
          </a:p>
          <a:p>
            <a:r>
              <a:rPr lang="ru-RU" dirty="0" smtClean="0"/>
              <a:t>5:К, Э</a:t>
            </a:r>
          </a:p>
          <a:p>
            <a:r>
              <a:rPr lang="ru-RU" dirty="0" smtClean="0"/>
              <a:t>6:К, Э</a:t>
            </a:r>
          </a:p>
          <a:p>
            <a:r>
              <a:rPr lang="ru-RU" dirty="0" smtClean="0"/>
              <a:t>7:ЛПР, К</a:t>
            </a:r>
          </a:p>
          <a:p>
            <a:r>
              <a:rPr lang="ru-RU" dirty="0" smtClean="0"/>
              <a:t>8:К</a:t>
            </a:r>
          </a:p>
          <a:p>
            <a:r>
              <a:rPr lang="ru-RU" dirty="0" smtClean="0"/>
              <a:t>9:ЛПР, К, Э</a:t>
            </a:r>
          </a:p>
          <a:p>
            <a:r>
              <a:rPr lang="ru-RU" dirty="0" smtClean="0"/>
              <a:t>10:ЛПР</a:t>
            </a:r>
          </a:p>
          <a:p>
            <a:r>
              <a:rPr lang="ru-RU" dirty="0" smtClean="0"/>
              <a:t>11:ЛПР, ВП, К</a:t>
            </a:r>
          </a:p>
          <a:p>
            <a:r>
              <a:rPr lang="ru-RU" dirty="0" smtClean="0"/>
              <a:t>12:ВП, ЛПР, АГ</a:t>
            </a:r>
          </a:p>
          <a:p>
            <a:r>
              <a:rPr lang="ru-RU" dirty="0" smtClean="0"/>
              <a:t>13:ВП, АГ, Э</a:t>
            </a:r>
          </a:p>
          <a:p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0" y="1754807"/>
            <a:ext cx="349188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Этапы </a:t>
            </a:r>
            <a:r>
              <a:rPr lang="ru-RU" sz="1400" b="1" dirty="0"/>
              <a:t>решения </a:t>
            </a:r>
            <a:r>
              <a:rPr lang="ru-RU" sz="1400" b="1" dirty="0" smtClean="0"/>
              <a:t>проблемы (0):</a:t>
            </a:r>
            <a:endParaRPr lang="ru-RU" sz="1400" b="1" dirty="0"/>
          </a:p>
          <a:p>
            <a:r>
              <a:rPr lang="ru-RU" sz="1400" dirty="0"/>
              <a:t>Возникновение проблемной ситуации</a:t>
            </a:r>
            <a:br>
              <a:rPr lang="ru-RU" sz="1400" dirty="0"/>
            </a:br>
            <a:r>
              <a:rPr lang="ru-RU" sz="1400" b="1" dirty="0" smtClean="0"/>
              <a:t>Выявление проблемы (1-3):</a:t>
            </a:r>
            <a:endParaRPr lang="ru-RU" sz="1400" b="1" dirty="0"/>
          </a:p>
          <a:p>
            <a:r>
              <a:rPr lang="ru-RU" sz="1400" dirty="0"/>
              <a:t>Содержательное описание проблемы</a:t>
            </a:r>
            <a:br>
              <a:rPr lang="ru-RU" sz="1400" dirty="0"/>
            </a:br>
            <a:r>
              <a:rPr lang="ru-RU" sz="1400" dirty="0"/>
              <a:t>Задание желательного результата решения</a:t>
            </a:r>
            <a:br>
              <a:rPr lang="ru-RU" sz="1400" dirty="0"/>
            </a:br>
            <a:r>
              <a:rPr lang="ru-RU" sz="1400" dirty="0"/>
              <a:t>Определение ограничений</a:t>
            </a:r>
            <a:br>
              <a:rPr lang="ru-RU" sz="1400" dirty="0"/>
            </a:br>
            <a:r>
              <a:rPr lang="ru-RU" sz="1400" b="1" dirty="0"/>
              <a:t>Постановка </a:t>
            </a:r>
            <a:r>
              <a:rPr lang="ru-RU" sz="1400" b="1" dirty="0" smtClean="0"/>
              <a:t>задачи (4-7):</a:t>
            </a:r>
            <a:endParaRPr lang="ru-RU" sz="1400" b="1" dirty="0"/>
          </a:p>
          <a:p>
            <a:r>
              <a:rPr lang="ru-RU" sz="1400" dirty="0"/>
              <a:t>Определение возможных вариантов решения</a:t>
            </a:r>
            <a:br>
              <a:rPr lang="ru-RU" sz="1400" dirty="0"/>
            </a:br>
            <a:r>
              <a:rPr lang="ru-RU" sz="1400" dirty="0"/>
              <a:t>Обор и анализ информации</a:t>
            </a:r>
            <a:br>
              <a:rPr lang="ru-RU" sz="1400" dirty="0"/>
            </a:br>
            <a:r>
              <a:rPr lang="ru-RU" sz="1400" dirty="0"/>
              <a:t>Разработка модели проблемной ситуации</a:t>
            </a:r>
            <a:br>
              <a:rPr lang="ru-RU" sz="1400" dirty="0"/>
            </a:br>
            <a:r>
              <a:rPr lang="ru-RU" sz="1400" dirty="0"/>
              <a:t>Формулировка задачи принятия решения</a:t>
            </a:r>
            <a:br>
              <a:rPr lang="ru-RU" sz="1400" dirty="0"/>
            </a:br>
            <a:r>
              <a:rPr lang="ru-RU" sz="1400" b="1" dirty="0"/>
              <a:t>Поиск </a:t>
            </a:r>
            <a:r>
              <a:rPr lang="ru-RU" sz="1400" b="1" dirty="0" smtClean="0"/>
              <a:t>решения (8-10):</a:t>
            </a:r>
            <a:endParaRPr lang="ru-RU" sz="1400" b="1" dirty="0"/>
          </a:p>
          <a:p>
            <a:r>
              <a:rPr lang="ru-RU" sz="1400" dirty="0"/>
              <a:t>Выбор/разработка метода решения </a:t>
            </a:r>
            <a:r>
              <a:rPr lang="ru-RU" sz="1400" dirty="0" smtClean="0"/>
              <a:t>задачи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Оценка и анализ вариантов решения</a:t>
            </a:r>
            <a:br>
              <a:rPr lang="ru-RU" sz="1400" dirty="0"/>
            </a:br>
            <a:r>
              <a:rPr lang="ru-RU" sz="1400" dirty="0"/>
              <a:t>Выбор наиболее предпочтительного варианта</a:t>
            </a:r>
            <a:br>
              <a:rPr lang="ru-RU" sz="1400" dirty="0"/>
            </a:br>
            <a:r>
              <a:rPr lang="ru-RU" sz="1400" dirty="0"/>
              <a:t>Изменение формулировки </a:t>
            </a:r>
            <a:r>
              <a:rPr lang="ru-RU" sz="1400" dirty="0" smtClean="0"/>
              <a:t>проблемы (11)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b="1" dirty="0"/>
              <a:t>Исполнение </a:t>
            </a:r>
            <a:r>
              <a:rPr lang="ru-RU" sz="1400" b="1" dirty="0" smtClean="0"/>
              <a:t>решения (12-13):</a:t>
            </a:r>
            <a:endParaRPr lang="ru-RU" sz="1400" b="1" dirty="0"/>
          </a:p>
          <a:p>
            <a:r>
              <a:rPr lang="ru-RU" sz="1400" dirty="0"/>
              <a:t>Реализация и контроль принятого решения</a:t>
            </a:r>
            <a:br>
              <a:rPr lang="ru-RU" sz="1400" dirty="0"/>
            </a:br>
            <a:r>
              <a:rPr lang="ru-RU" sz="1400" dirty="0"/>
              <a:t>Оценка результата решении проблемы</a:t>
            </a:r>
          </a:p>
          <a:p>
            <a:endParaRPr lang="ru-RU" sz="1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56984" cy="2578298"/>
          </a:xfrm>
        </p:spPr>
        <p:txBody>
          <a:bodyPr>
            <a:noAutofit/>
          </a:bodyPr>
          <a:lstStyle/>
          <a:p>
            <a:r>
              <a:rPr lang="ru-RU" sz="4000" spc="-15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 современных условиях </a:t>
            </a:r>
            <a:r>
              <a:rPr lang="ru-RU" sz="40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резко </a:t>
            </a:r>
            <a:r>
              <a:rPr lang="ru-RU" sz="4000" spc="-15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повысилась цена, </a:t>
            </a:r>
            <a:r>
              <a:rPr lang="ru-RU" sz="40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которую </a:t>
            </a:r>
            <a:r>
              <a:rPr lang="ru-RU" sz="4000" spc="-15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приходится платить обществу </a:t>
            </a:r>
            <a:r>
              <a:rPr lang="ru-RU" sz="40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4000" spc="-15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недостаточное обоснование </a:t>
            </a:r>
            <a:r>
              <a:rPr lang="ru-RU" sz="4000" spc="-15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решения</a:t>
            </a:r>
            <a:endParaRPr lang="ru-RU" sz="4000" spc="-15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3240360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Возрастающие требования к качеству управления в разных сферах человеческой деятельности диктуют необходимость выполнения специальной аналитической работы при формировании и принятии 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решения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260648"/>
            <a:ext cx="8856984" cy="2578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57200" y="3198986"/>
            <a:ext cx="8229600" cy="324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287275"/>
            <a:ext cx="8856984" cy="2578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2859661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3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anchor="t"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Теория принятия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решений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комплексная научная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дисциплина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направленная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разработку методов и средств одному или нескольким лицам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сделать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обоснованный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наилучшего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имеющихся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вариантов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437112"/>
            <a:ext cx="2214245" cy="12687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совокупность рассматриваемых возможностей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4437112"/>
            <a:ext cx="2304256" cy="15121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поиска наиболее предпочтительных вариантов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4437112"/>
            <a:ext cx="1656184" cy="12687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полученный в ходе поиска ответ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3717032"/>
            <a:ext cx="2232248" cy="26642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указы, постановления, распоряжения,</a:t>
            </a:r>
            <a:b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приказы, </a:t>
            </a:r>
            <a:endParaRPr lang="ru-RU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акты </a:t>
            </a:r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органов законодательной и исполнительной власти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2924944"/>
            <a:ext cx="2160240" cy="11247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</a:t>
            </a:r>
            <a:endParaRPr lang="ru-RU" sz="2800" dirty="0"/>
          </a:p>
        </p:txBody>
      </p:sp>
      <p:cxnSp>
        <p:nvCxnSpPr>
          <p:cNvPr id="18" name="Shape 17"/>
          <p:cNvCxnSpPr>
            <a:stCxn id="9" idx="1"/>
            <a:endCxn id="5" idx="0"/>
          </p:cNvCxnSpPr>
          <p:nvPr/>
        </p:nvCxnSpPr>
        <p:spPr>
          <a:xfrm rot="10800000" flipV="1">
            <a:off x="1358644" y="3487316"/>
            <a:ext cx="2133237" cy="94979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hape 19"/>
          <p:cNvCxnSpPr>
            <a:stCxn id="9" idx="3"/>
            <a:endCxn id="8" idx="0"/>
          </p:cNvCxnSpPr>
          <p:nvPr/>
        </p:nvCxnSpPr>
        <p:spPr>
          <a:xfrm>
            <a:off x="5652120" y="3487316"/>
            <a:ext cx="2124236" cy="22971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>
            <a:stCxn id="9" idx="2"/>
            <a:endCxn id="6" idx="0"/>
          </p:cNvCxnSpPr>
          <p:nvPr/>
        </p:nvCxnSpPr>
        <p:spPr>
          <a:xfrm rot="5400000">
            <a:off x="3946240" y="3811352"/>
            <a:ext cx="387424" cy="86409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>
            <a:stCxn id="9" idx="2"/>
            <a:endCxn id="7" idx="0"/>
          </p:cNvCxnSpPr>
          <p:nvPr/>
        </p:nvCxnSpPr>
        <p:spPr>
          <a:xfrm rot="16200000" flipH="1">
            <a:off x="4972354" y="3649334"/>
            <a:ext cx="387424" cy="118813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16632"/>
            <a:ext cx="7992888" cy="13681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– одна из самых распространенных задач, 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которой человек сталкивается 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своей деятельности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348880"/>
            <a:ext cx="2160240" cy="29523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повседневной жизни выбор осуществляется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интуитивно или по аналогии</a:t>
            </a:r>
            <a:endParaRPr lang="ru-RU" sz="2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1700808"/>
            <a:ext cx="2520280" cy="46085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более важных и редких ситуациях человек более тщательно подходит к своему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выбору,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детально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рассматривает, оценивает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сопоставляет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варианты,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учитывает 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разные точки зрения</a:t>
            </a:r>
            <a:endParaRPr lang="ru-RU" sz="2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1988840"/>
            <a:ext cx="3096344" cy="41764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профессиональной деятельности,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требуется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учитывать различные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интересы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действующих сторон,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отыскивать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анализировать разнообразную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информацию,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проводить всесторонний, иногда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сложный </a:t>
            </a:r>
            <a:r>
              <a:rPr lang="ru-RU" sz="2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</a:t>
            </a:r>
            <a:endParaRPr lang="ru-RU" sz="22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Изучением </a:t>
            </a: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того,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принимает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решения</a:t>
            </a: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созданием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методов выбора </a:t>
            </a: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занимаются </a:t>
            </a:r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многие научные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дисциплины:</a:t>
            </a:r>
            <a:b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теория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принятия </a:t>
            </a:r>
            <a:r>
              <a:rPr lang="ru-RU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решений,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теория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статистических </a:t>
            </a:r>
            <a:r>
              <a:rPr lang="ru-RU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решений,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теория </a:t>
            </a:r>
            <a:r>
              <a:rPr lang="ru-RU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игр,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теория </a:t>
            </a:r>
            <a:r>
              <a:rPr lang="ru-RU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оптимального управления,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экономическая кибернетика</a:t>
            </a:r>
            <a:r>
              <a:rPr lang="ru-RU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теория </a:t>
            </a:r>
            <a:r>
              <a:rPr lang="ru-RU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организаций,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когнитивная </a:t>
            </a:r>
            <a:r>
              <a:rPr lang="ru-RU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психология, 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- теория </a:t>
            </a:r>
            <a:r>
              <a:rPr lang="ru-RU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поведения и др</a:t>
            </a:r>
            <a:r>
              <a:rPr lang="ru-RU" sz="3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5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anchor="t">
            <a:normAutofit/>
          </a:bodyPr>
          <a:lstStyle/>
          <a:p>
            <a:r>
              <a:rPr lang="ru-RU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Любые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ситуации  содержат большое </a:t>
            </a:r>
            <a:r>
              <a:rPr lang="ru-RU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число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неопределенных </a:t>
            </a:r>
            <a:r>
              <a:rPr lang="ru-RU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факторов, которые оказывают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на формальную </a:t>
            </a:r>
            <a:r>
              <a:rPr lang="ru-RU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постановку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</a:t>
            </a:r>
            <a:b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средства ее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решения</a:t>
            </a:r>
            <a: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708920"/>
            <a:ext cx="6696744" cy="12961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Неопределенные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 </a:t>
            </a:r>
            <a:endParaRPr lang="ru-RU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разбить 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три группы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869160"/>
            <a:ext cx="2736304" cy="12241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неопределенность природы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4869160"/>
            <a:ext cx="2664296" cy="12241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неопределенность человека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4869160"/>
            <a:ext cx="2664296" cy="12241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неопределенность целей</a:t>
            </a:r>
            <a:endParaRPr lang="ru-RU" sz="2400" dirty="0"/>
          </a:p>
        </p:txBody>
      </p:sp>
      <p:cxnSp>
        <p:nvCxnSpPr>
          <p:cNvPr id="9" name="Shape 8"/>
          <p:cNvCxnSpPr>
            <a:endCxn id="5" idx="0"/>
          </p:cNvCxnSpPr>
          <p:nvPr/>
        </p:nvCxnSpPr>
        <p:spPr>
          <a:xfrm rot="10800000" flipV="1">
            <a:off x="1547664" y="4005062"/>
            <a:ext cx="1080120" cy="86409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hape 10"/>
          <p:cNvCxnSpPr>
            <a:endCxn id="7" idx="0"/>
          </p:cNvCxnSpPr>
          <p:nvPr/>
        </p:nvCxnSpPr>
        <p:spPr>
          <a:xfrm>
            <a:off x="6516216" y="4005064"/>
            <a:ext cx="1044116" cy="864096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644008" y="4005064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ограничения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уменьшения неопределенности проводится </a:t>
            </a:r>
            <a:b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содержательный 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проблемной 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ситуации</a:t>
            </a:r>
            <a:r>
              <a:rPr lang="ru-RU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br>
              <a:rPr lang="ru-RU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позволяющий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получить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дополнительную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информацию,</a:t>
            </a:r>
            <a:b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пригодную для использования математических методов 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получения приемлемого результата</a:t>
            </a:r>
            <a:r>
              <a:rPr lang="ru-RU" sz="3600" spc="300" dirty="0" smtClean="0"/>
              <a:t/>
            </a:r>
            <a:br>
              <a:rPr lang="ru-RU" sz="3600" spc="300" dirty="0" smtClean="0"/>
            </a:br>
            <a:endParaRPr lang="ru-RU" sz="3600" spc="3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4000" b="-6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6896" y="0"/>
            <a:ext cx="9144000" cy="6858000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-6896" y="0"/>
            <a:ext cx="9150896" cy="6858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Принятие решений – </a:t>
            </a:r>
            <a:b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человеческой деятельности, направленный на нахождение </a:t>
            </a:r>
            <a:b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наилучших из возможных вариантов</a:t>
            </a:r>
            <a:b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Конечный результат решения проблемы определяется многими участниками</a:t>
            </a:r>
            <a:b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Главное место принадлежит человеку </a:t>
            </a:r>
            <a:b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группе людей, осуществляющих  </a:t>
            </a:r>
            <a:b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предпочтительного решения</a:t>
            </a:r>
            <a:endParaRPr lang="ru-RU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772816"/>
            <a:ext cx="3672408" cy="13681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ЛПР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лицо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принимающее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40152" y="1628800"/>
            <a:ext cx="2448272" cy="15121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ВП- владелец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3429000"/>
            <a:ext cx="6048672" cy="12241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 - активные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группы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4870824"/>
            <a:ext cx="2880320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 -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эксперты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24028" y="4870824"/>
            <a:ext cx="3564396" cy="15825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–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консультант 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принятию </a:t>
            </a:r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решений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88640"/>
            <a:ext cx="8640960" cy="12241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процесса принятия решения</a:t>
            </a:r>
            <a:endParaRPr lang="ru-RU" sz="38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538</TotalTime>
  <Words>317</Words>
  <Application>Microsoft Office PowerPoint</Application>
  <PresentationFormat>Экран (4:3)</PresentationFormat>
  <Paragraphs>75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Принятие решений,  решение и выбор,  процесс принятия решений </vt:lpstr>
      <vt:lpstr>В  современных условиях  резко повысилась цена,  которую приходится платить обществу  за недостаточное обоснование решения</vt:lpstr>
      <vt:lpstr>Теория принятия решений –  комплексная научная дисциплина,  направленная на разработку методов и средств одному или нескольким лицам  сделать обоснованный выбор  наилучшего из имеющихся вариантов  </vt:lpstr>
      <vt:lpstr>Презентация PowerPoint</vt:lpstr>
      <vt:lpstr>     Изучением того, как человек принимает        решения, и созданием методов выбора     занимаются многие научные дисциплины:   - теория принятия решений,   - теория статистических решений,   - теория игр,   - теория оптимального управления,   - экономическая кибернетика,   - теория организаций,   - когнитивная психология,   - теория поведения и др.</vt:lpstr>
      <vt:lpstr>Любые ситуации  содержат большое число  неопределенных факторов, которые оказывают влияние на формальную постановку задачи  и на средства ее решения  </vt:lpstr>
      <vt:lpstr>Для ограничения и уменьшения неопределенности проводится  содержательный анализ  проблемной ситуации, позволяющий  получить  дополнительную информацию,  пригодную для использования математических методов  и получения приемлемого результата </vt:lpstr>
      <vt:lpstr>Принятие решений –  вид человеческой деятельности, направленный на нахождение  наилучших из возможных вариантов  Конечный результат решения проблемы определяется многими участниками  Главное место принадлежит человеку  или группе людей, осуществляющих   выбор предпочтительного решения</vt:lpstr>
      <vt:lpstr> </vt:lpstr>
      <vt:lpstr>Процесс принятия решения  Теория принятия решений применима  к объектам различной природы  и в различных условиях  их существования</vt:lpstr>
      <vt:lpstr>Жизненный цикл решения проблемы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современных условиях резко повысилась цена, которую приходится платить обществу за недостаточное обоснование решения.</dc:title>
  <dc:creator>user</dc:creator>
  <cp:lastModifiedBy>Юлия</cp:lastModifiedBy>
  <cp:revision>82</cp:revision>
  <dcterms:created xsi:type="dcterms:W3CDTF">2022-01-12T09:24:10Z</dcterms:created>
  <dcterms:modified xsi:type="dcterms:W3CDTF">2022-01-12T18:40:39Z</dcterms:modified>
</cp:coreProperties>
</file>